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8" r:id="rId3"/>
    <p:sldId id="258" r:id="rId4"/>
    <p:sldId id="260" r:id="rId5"/>
    <p:sldId id="261" r:id="rId6"/>
    <p:sldId id="262" r:id="rId7"/>
    <p:sldId id="264" r:id="rId8"/>
    <p:sldId id="270" r:id="rId9"/>
    <p:sldId id="271" r:id="rId10"/>
    <p:sldId id="272" r:id="rId11"/>
    <p:sldId id="273" r:id="rId12"/>
    <p:sldId id="263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091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02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83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821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5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21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41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86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88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95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07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3E43A-0FF2-4FFF-B87E-B89B55311B2F}" type="datetimeFigureOut">
              <a:rPr lang="zh-CN" altLang="en-US" smtClean="0"/>
              <a:t>2018/7/10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ACDC3-92ED-4965-932E-CE59B5C35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45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5606" t="5267" r="6741" b="3450"/>
          <a:stretch/>
        </p:blipFill>
        <p:spPr>
          <a:xfrm>
            <a:off x="6898073" y="527275"/>
            <a:ext cx="3893618" cy="292960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73" y="3763072"/>
            <a:ext cx="3893618" cy="29080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56" y="2946812"/>
            <a:ext cx="5210175" cy="37242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96756" y="5159206"/>
            <a:ext cx="1962615" cy="960697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999678" y="5136056"/>
            <a:ext cx="1655180" cy="940653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54858" y="5136056"/>
            <a:ext cx="1468150" cy="757494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96756" y="637619"/>
            <a:ext cx="38243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B0F0"/>
                </a:solidFill>
              </a:rPr>
              <a:t>斑马线</a:t>
            </a:r>
            <a:endParaRPr lang="en-US" altLang="zh-CN" sz="4000" dirty="0">
              <a:solidFill>
                <a:srgbClr val="00B0F0"/>
              </a:solidFill>
            </a:endParaRPr>
          </a:p>
          <a:p>
            <a:r>
              <a:rPr lang="zh-CN" altLang="en-US" dirty="0"/>
              <a:t>标注原则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/>
              <a:t>、宁愿少标，也不错标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、对于</a:t>
            </a:r>
            <a:r>
              <a:rPr lang="zh-CN" altLang="en-US" dirty="0" smtClean="0"/>
              <a:t>异形角度</a:t>
            </a:r>
            <a:r>
              <a:rPr lang="zh-CN" altLang="en-US" dirty="0"/>
              <a:t>扭曲的标线，应该用多个</a:t>
            </a:r>
            <a:r>
              <a:rPr lang="en-US" altLang="zh-CN" dirty="0"/>
              <a:t>box</a:t>
            </a:r>
            <a:r>
              <a:rPr lang="zh-CN" altLang="en-US" dirty="0"/>
              <a:t>框选，框可以有部分重叠</a:t>
            </a:r>
          </a:p>
        </p:txBody>
      </p:sp>
    </p:spTree>
    <p:extLst>
      <p:ext uri="{BB962C8B-B14F-4D97-AF65-F5344CB8AC3E}">
        <p14:creationId xmlns:p14="http://schemas.microsoft.com/office/powerpoint/2010/main" val="3678668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756" y="637619"/>
            <a:ext cx="38243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B0F0"/>
                </a:solidFill>
              </a:rPr>
              <a:t>减速标线</a:t>
            </a:r>
            <a:endParaRPr lang="en-US" altLang="zh-CN" sz="4000" dirty="0" smtClean="0">
              <a:solidFill>
                <a:srgbClr val="00B0F0"/>
              </a:solidFill>
            </a:endParaRPr>
          </a:p>
          <a:p>
            <a:r>
              <a:rPr lang="zh-CN" altLang="en-US" dirty="0" smtClean="0"/>
              <a:t>不做分类</a:t>
            </a:r>
            <a:endParaRPr lang="en-US" altLang="zh-CN" dirty="0" smtClean="0"/>
          </a:p>
          <a:p>
            <a:r>
              <a:rPr lang="zh-CN" altLang="en-US" dirty="0" smtClean="0"/>
              <a:t>标注</a:t>
            </a:r>
            <a:r>
              <a:rPr lang="zh-CN" altLang="en-US" dirty="0"/>
              <a:t>原则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、尽量一个框标全，若使用多个框，应尽量减少框的个数。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74" y="2529149"/>
            <a:ext cx="4268888" cy="19728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74" y="4672900"/>
            <a:ext cx="4679186" cy="20462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689" y="3695041"/>
            <a:ext cx="4524375" cy="30240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90" y="315185"/>
            <a:ext cx="4524375" cy="32004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12399" y="3515586"/>
            <a:ext cx="1012990" cy="662876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657599" y="3363602"/>
            <a:ext cx="1006997" cy="814859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330875" y="1915385"/>
            <a:ext cx="1012990" cy="399552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645975" y="1805651"/>
            <a:ext cx="914714" cy="344234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653286" y="1723262"/>
            <a:ext cx="666870" cy="192123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77674" y="5939742"/>
            <a:ext cx="4043386" cy="634678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449689" y="5911770"/>
            <a:ext cx="3678159" cy="361708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518967" y="5279480"/>
            <a:ext cx="2083443" cy="186663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173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756" y="637619"/>
            <a:ext cx="431122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B0F0"/>
                </a:solidFill>
              </a:rPr>
              <a:t>车型</a:t>
            </a:r>
            <a:endParaRPr lang="en-US" altLang="zh-CN" sz="4000" dirty="0" smtClean="0">
              <a:solidFill>
                <a:srgbClr val="00B0F0"/>
              </a:solidFill>
            </a:endParaRPr>
          </a:p>
          <a:p>
            <a:r>
              <a:rPr lang="zh-CN" altLang="en-US" dirty="0" smtClean="0"/>
              <a:t>主要分为</a:t>
            </a:r>
            <a:r>
              <a:rPr lang="en-US" altLang="zh-CN" dirty="0" smtClean="0"/>
              <a:t>car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bus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truck</a:t>
            </a:r>
          </a:p>
          <a:p>
            <a:r>
              <a:rPr lang="zh-CN" altLang="en-US" dirty="0" smtClean="0"/>
              <a:t>标注</a:t>
            </a:r>
            <a:r>
              <a:rPr lang="zh-CN" altLang="en-US" dirty="0"/>
              <a:t>原则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en-US" dirty="0"/>
              <a:t>一个</a:t>
            </a:r>
            <a:r>
              <a:rPr lang="zh-CN" altLang="en-US" dirty="0" smtClean="0"/>
              <a:t>框标全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、若遇到遮挡，则仅标注可见部分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、若远处多车连续较小，一个框标全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2" y="3245006"/>
            <a:ext cx="6046439" cy="34011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423420" y="5482334"/>
            <a:ext cx="490655" cy="47241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706025" y="5471184"/>
            <a:ext cx="516674" cy="349754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189245" y="5437731"/>
            <a:ext cx="234175" cy="271693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271129" y="5346487"/>
            <a:ext cx="234175" cy="271693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577896" y="5335337"/>
            <a:ext cx="830764" cy="485601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71806" y="5239532"/>
            <a:ext cx="311303" cy="19819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53" y="195147"/>
            <a:ext cx="5421972" cy="3049859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6423100" y="1742380"/>
            <a:ext cx="1115123" cy="988120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7400691" y="1742380"/>
            <a:ext cx="338256" cy="275991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188710" y="1686624"/>
            <a:ext cx="453486" cy="420956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0314875" y="1509598"/>
            <a:ext cx="1519049" cy="420956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575287" y="1669897"/>
            <a:ext cx="635615" cy="158903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100" y="3295186"/>
            <a:ext cx="5252227" cy="3428429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7116333" y="4191931"/>
            <a:ext cx="2440262" cy="222002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469859" y="5009400"/>
            <a:ext cx="588541" cy="110146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020604" y="5255410"/>
            <a:ext cx="684567" cy="699341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411953" y="5482335"/>
            <a:ext cx="240371" cy="227089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208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84870" y="2888167"/>
            <a:ext cx="553998" cy="16057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 smtClean="0"/>
              <a:t>地面标识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2218938" y="1925446"/>
            <a:ext cx="553998" cy="16057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 smtClean="0"/>
              <a:t>车道线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218938" y="3765978"/>
            <a:ext cx="553998" cy="16057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 smtClean="0"/>
              <a:t>指示标线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183548" y="5371752"/>
            <a:ext cx="553998" cy="16057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 smtClean="0"/>
              <a:t>。。。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791415" y="1925446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单车道线（虚线）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791415" y="2518835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单车道线（实线）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791414" y="3112224"/>
            <a:ext cx="259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黄色</a:t>
            </a:r>
            <a:r>
              <a:rPr lang="zh-CN" altLang="en-US" dirty="0" smtClean="0"/>
              <a:t>车道线（单和双）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791414" y="3765978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</a:t>
            </a:r>
            <a:r>
              <a:rPr lang="zh-CN" altLang="en-US" dirty="0" smtClean="0"/>
              <a:t>行标线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791413" y="4199533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左转标线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791413" y="4608256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右转</a:t>
            </a:r>
            <a:r>
              <a:rPr lang="zh-CN" altLang="en-US" dirty="0" smtClean="0"/>
              <a:t>标线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791413" y="4996601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掉头</a:t>
            </a:r>
            <a:r>
              <a:rPr lang="zh-CN" altLang="en-US" dirty="0" smtClean="0"/>
              <a:t>标线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791413" y="5446676"/>
            <a:ext cx="1984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</a:t>
            </a:r>
            <a:r>
              <a:rPr lang="zh-CN" altLang="en-US" dirty="0" smtClean="0"/>
              <a:t>行加左转标线</a:t>
            </a:r>
            <a:endParaRPr lang="zh-CN" altLang="en-US" dirty="0"/>
          </a:p>
        </p:txBody>
      </p:sp>
      <p:cxnSp>
        <p:nvCxnSpPr>
          <p:cNvPr id="19" name="直接连接符 18"/>
          <p:cNvCxnSpPr>
            <a:stCxn id="5" idx="3"/>
            <a:endCxn id="6" idx="1"/>
          </p:cNvCxnSpPr>
          <p:nvPr/>
        </p:nvCxnSpPr>
        <p:spPr>
          <a:xfrm flipV="1">
            <a:off x="1538868" y="2728333"/>
            <a:ext cx="680070" cy="962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5" idx="3"/>
            <a:endCxn id="7" idx="1"/>
          </p:cNvCxnSpPr>
          <p:nvPr/>
        </p:nvCxnSpPr>
        <p:spPr>
          <a:xfrm>
            <a:off x="1538868" y="3691054"/>
            <a:ext cx="680070" cy="877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5" idx="3"/>
            <a:endCxn id="8" idx="1"/>
          </p:cNvCxnSpPr>
          <p:nvPr/>
        </p:nvCxnSpPr>
        <p:spPr>
          <a:xfrm>
            <a:off x="1538868" y="3691054"/>
            <a:ext cx="644680" cy="2483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6" idx="3"/>
            <a:endCxn id="10" idx="1"/>
          </p:cNvCxnSpPr>
          <p:nvPr/>
        </p:nvCxnSpPr>
        <p:spPr>
          <a:xfrm flipV="1">
            <a:off x="2772936" y="2110112"/>
            <a:ext cx="1018479" cy="61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6" idx="3"/>
            <a:endCxn id="11" idx="1"/>
          </p:cNvCxnSpPr>
          <p:nvPr/>
        </p:nvCxnSpPr>
        <p:spPr>
          <a:xfrm flipV="1">
            <a:off x="2772936" y="2703501"/>
            <a:ext cx="1018479" cy="24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6" idx="3"/>
            <a:endCxn id="12" idx="1"/>
          </p:cNvCxnSpPr>
          <p:nvPr/>
        </p:nvCxnSpPr>
        <p:spPr>
          <a:xfrm>
            <a:off x="2772936" y="2728333"/>
            <a:ext cx="1018478" cy="568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7" idx="3"/>
            <a:endCxn id="13" idx="1"/>
          </p:cNvCxnSpPr>
          <p:nvPr/>
        </p:nvCxnSpPr>
        <p:spPr>
          <a:xfrm flipV="1">
            <a:off x="2772936" y="3950644"/>
            <a:ext cx="1018478" cy="618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7" idx="3"/>
            <a:endCxn id="14" idx="1"/>
          </p:cNvCxnSpPr>
          <p:nvPr/>
        </p:nvCxnSpPr>
        <p:spPr>
          <a:xfrm flipV="1">
            <a:off x="2772936" y="4384199"/>
            <a:ext cx="101847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7" idx="3"/>
            <a:endCxn id="15" idx="1"/>
          </p:cNvCxnSpPr>
          <p:nvPr/>
        </p:nvCxnSpPr>
        <p:spPr>
          <a:xfrm>
            <a:off x="2772936" y="4568865"/>
            <a:ext cx="1018477" cy="224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7" idx="3"/>
            <a:endCxn id="16" idx="1"/>
          </p:cNvCxnSpPr>
          <p:nvPr/>
        </p:nvCxnSpPr>
        <p:spPr>
          <a:xfrm>
            <a:off x="2772936" y="4568865"/>
            <a:ext cx="1018477" cy="612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7" idx="3"/>
            <a:endCxn id="17" idx="1"/>
          </p:cNvCxnSpPr>
          <p:nvPr/>
        </p:nvCxnSpPr>
        <p:spPr>
          <a:xfrm>
            <a:off x="2772936" y="4568865"/>
            <a:ext cx="1018477" cy="1062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092175" y="701115"/>
            <a:ext cx="3624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labelimg</a:t>
            </a:r>
            <a:r>
              <a:rPr lang="zh-CN" altLang="en-US" dirty="0" smtClean="0"/>
              <a:t>使用教程</a:t>
            </a:r>
            <a:r>
              <a:rPr lang="en-US" altLang="zh-CN" dirty="0" smtClean="0"/>
              <a:t>https</a:t>
            </a:r>
            <a:r>
              <a:rPr lang="en-US" altLang="zh-CN" dirty="0"/>
              <a:t>://blog.csdn.net/xunan003/article/details/78720189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925472" y="639560"/>
            <a:ext cx="5464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00B0F0"/>
                </a:solidFill>
              </a:rPr>
              <a:t>共分</a:t>
            </a:r>
            <a:r>
              <a:rPr lang="en-US" altLang="zh-CN" sz="4000" b="1" dirty="0" smtClean="0">
                <a:solidFill>
                  <a:srgbClr val="00B0F0"/>
                </a:solidFill>
              </a:rPr>
              <a:t>11</a:t>
            </a:r>
            <a:r>
              <a:rPr lang="zh-CN" altLang="en-US" sz="4000" b="1" dirty="0" smtClean="0">
                <a:solidFill>
                  <a:srgbClr val="00B0F0"/>
                </a:solidFill>
              </a:rPr>
              <a:t>类，</a:t>
            </a:r>
            <a:r>
              <a:rPr lang="en-US" altLang="zh-CN" sz="4000" b="1" dirty="0" smtClean="0">
                <a:solidFill>
                  <a:srgbClr val="00B0F0"/>
                </a:solidFill>
              </a:rPr>
              <a:t>31</a:t>
            </a:r>
            <a:r>
              <a:rPr lang="zh-CN" altLang="en-US" sz="4000" b="1" dirty="0" smtClean="0">
                <a:solidFill>
                  <a:srgbClr val="00B0F0"/>
                </a:solidFill>
              </a:rPr>
              <a:t>种</a:t>
            </a:r>
            <a:r>
              <a:rPr lang="en-US" altLang="zh-CN" sz="4000" b="1" dirty="0" smtClean="0">
                <a:solidFill>
                  <a:srgbClr val="00B0F0"/>
                </a:solidFill>
              </a:rPr>
              <a:t>label</a:t>
            </a:r>
            <a:endParaRPr lang="zh-CN" altLang="en-US" sz="4000" b="1" dirty="0">
              <a:solidFill>
                <a:srgbClr val="00B0F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649" y="1854240"/>
            <a:ext cx="5511551" cy="41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0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52" y="96527"/>
            <a:ext cx="9835492" cy="64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5620" t="6015" r="7220" b="4650"/>
          <a:stretch/>
        </p:blipFill>
        <p:spPr>
          <a:xfrm>
            <a:off x="6447099" y="363852"/>
            <a:ext cx="4469395" cy="32843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552" y="3764665"/>
            <a:ext cx="5543550" cy="2981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88" y="2987838"/>
            <a:ext cx="4800600" cy="37528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96756" y="637619"/>
            <a:ext cx="382430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B0F0"/>
                </a:solidFill>
              </a:rPr>
              <a:t>停止线</a:t>
            </a:r>
            <a:endParaRPr lang="en-US" altLang="zh-CN" sz="4000" dirty="0">
              <a:solidFill>
                <a:srgbClr val="00B0F0"/>
              </a:solidFill>
            </a:endParaRPr>
          </a:p>
          <a:p>
            <a:r>
              <a:rPr lang="zh-CN" altLang="en-US" dirty="0"/>
              <a:t>标注原则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、框内一定要包含直角特征，如图中绿圈所示。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、对于</a:t>
            </a:r>
            <a:r>
              <a:rPr lang="zh-CN" altLang="en-US" dirty="0" smtClean="0"/>
              <a:t>异形角度</a:t>
            </a:r>
            <a:r>
              <a:rPr lang="zh-CN" altLang="en-US" dirty="0"/>
              <a:t>扭曲的标线，应该用多个</a:t>
            </a:r>
            <a:r>
              <a:rPr lang="en-US" altLang="zh-CN" dirty="0"/>
              <a:t>box</a:t>
            </a:r>
            <a:r>
              <a:rPr lang="zh-CN" altLang="en-US" dirty="0"/>
              <a:t>框选，框可以有部分重叠</a:t>
            </a:r>
          </a:p>
        </p:txBody>
      </p:sp>
      <p:sp>
        <p:nvSpPr>
          <p:cNvPr id="8" name="矩形 7"/>
          <p:cNvSpPr/>
          <p:nvPr/>
        </p:nvSpPr>
        <p:spPr>
          <a:xfrm>
            <a:off x="1365813" y="4771664"/>
            <a:ext cx="1300026" cy="26275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226916" y="4606727"/>
            <a:ext cx="555585" cy="473992"/>
          </a:xfrm>
          <a:prstGeom prst="ellipse">
            <a:avLst/>
          </a:prstGeom>
          <a:solidFill>
            <a:srgbClr val="92D05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052112" y="4771664"/>
            <a:ext cx="789973" cy="598989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822732" y="4887833"/>
            <a:ext cx="789973" cy="598989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612705" y="5164600"/>
            <a:ext cx="1510197" cy="598989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122903" y="5486823"/>
            <a:ext cx="1970198" cy="875756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86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5421" t="10303" r="-371" b="4156"/>
          <a:stretch/>
        </p:blipFill>
        <p:spPr>
          <a:xfrm>
            <a:off x="6516547" y="196076"/>
            <a:ext cx="5530299" cy="40283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805" y="4340204"/>
            <a:ext cx="4267200" cy="23907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6756" y="637619"/>
            <a:ext cx="38243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B0F0"/>
                </a:solidFill>
              </a:rPr>
              <a:t>车道线</a:t>
            </a:r>
            <a:endParaRPr lang="en-US" altLang="zh-CN" sz="4000" dirty="0" smtClean="0">
              <a:solidFill>
                <a:srgbClr val="00B0F0"/>
              </a:solidFill>
            </a:endParaRPr>
          </a:p>
          <a:p>
            <a:r>
              <a:rPr lang="zh-CN" altLang="en-US" dirty="0"/>
              <a:t>分为实车道线，虚车道线，导向车道线</a:t>
            </a:r>
            <a:endParaRPr lang="en-US" altLang="zh-CN" dirty="0"/>
          </a:p>
          <a:p>
            <a:r>
              <a:rPr lang="zh-CN" altLang="en-US" dirty="0"/>
              <a:t>标注原则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、尽量标全，太远的地方特征实在不明显可以不标注。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、对于</a:t>
            </a:r>
            <a:r>
              <a:rPr lang="zh-CN" altLang="en-US" dirty="0" smtClean="0"/>
              <a:t>异形角度</a:t>
            </a:r>
            <a:r>
              <a:rPr lang="zh-CN" altLang="en-US" dirty="0"/>
              <a:t>扭曲的标线，应该用多个</a:t>
            </a:r>
            <a:r>
              <a:rPr lang="en-US" altLang="zh-CN" dirty="0"/>
              <a:t>box</a:t>
            </a:r>
            <a:r>
              <a:rPr lang="zh-CN" altLang="en-US" dirty="0"/>
              <a:t>框选，框可以有部分重叠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128" y="3895725"/>
            <a:ext cx="4257675" cy="29622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301865" y="4664597"/>
            <a:ext cx="476199" cy="2066382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830870" y="4899255"/>
            <a:ext cx="371065" cy="29777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983270" y="5051655"/>
            <a:ext cx="371065" cy="29777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35670" y="5204055"/>
            <a:ext cx="371065" cy="29777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288070" y="5356455"/>
            <a:ext cx="371065" cy="29777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440470" y="5508855"/>
            <a:ext cx="371065" cy="29777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92870" y="5661255"/>
            <a:ext cx="371065" cy="29777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45270" y="5813655"/>
            <a:ext cx="371065" cy="29777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897670" y="5966055"/>
            <a:ext cx="371065" cy="29777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912171" y="6211051"/>
            <a:ext cx="371065" cy="29777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356034" y="5197033"/>
            <a:ext cx="424742" cy="30480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143663" y="5392988"/>
            <a:ext cx="424742" cy="30480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931292" y="5641149"/>
            <a:ext cx="424742" cy="30480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703488" y="5892550"/>
            <a:ext cx="567834" cy="30480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563917" y="6111432"/>
            <a:ext cx="567834" cy="30480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363457" y="6356428"/>
            <a:ext cx="768293" cy="30480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标注 24"/>
          <p:cNvSpPr/>
          <p:nvPr/>
        </p:nvSpPr>
        <p:spPr>
          <a:xfrm>
            <a:off x="6802910" y="2939970"/>
            <a:ext cx="1114174" cy="590308"/>
          </a:xfrm>
          <a:prstGeom prst="wedgeRectCallout">
            <a:avLst>
              <a:gd name="adj1" fmla="val 59159"/>
              <a:gd name="adj2" fmla="val 95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实车道线</a:t>
            </a:r>
            <a:endParaRPr lang="zh-CN" altLang="en-US" dirty="0"/>
          </a:p>
        </p:txBody>
      </p:sp>
      <p:sp>
        <p:nvSpPr>
          <p:cNvPr id="26" name="矩形标注 25"/>
          <p:cNvSpPr/>
          <p:nvPr/>
        </p:nvSpPr>
        <p:spPr>
          <a:xfrm>
            <a:off x="8931292" y="2400331"/>
            <a:ext cx="1114174" cy="590308"/>
          </a:xfrm>
          <a:prstGeom prst="wedgeRectCallout">
            <a:avLst>
              <a:gd name="adj1" fmla="val 59159"/>
              <a:gd name="adj2" fmla="val 95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虚</a:t>
            </a:r>
            <a:r>
              <a:rPr lang="zh-CN" altLang="en-US" dirty="0" smtClean="0"/>
              <a:t>车道线</a:t>
            </a:r>
            <a:endParaRPr lang="zh-CN" altLang="en-US" dirty="0"/>
          </a:p>
        </p:txBody>
      </p:sp>
      <p:sp>
        <p:nvSpPr>
          <p:cNvPr id="27" name="矩形标注 26"/>
          <p:cNvSpPr/>
          <p:nvPr/>
        </p:nvSpPr>
        <p:spPr>
          <a:xfrm>
            <a:off x="10045466" y="2051675"/>
            <a:ext cx="1114174" cy="590308"/>
          </a:xfrm>
          <a:prstGeom prst="wedgeRectCallout">
            <a:avLst>
              <a:gd name="adj1" fmla="val 59159"/>
              <a:gd name="adj2" fmla="val 95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虚</a:t>
            </a:r>
            <a:r>
              <a:rPr lang="zh-CN" altLang="en-US" dirty="0" smtClean="0"/>
              <a:t>车道线</a:t>
            </a:r>
            <a:endParaRPr lang="zh-CN" altLang="en-US" dirty="0"/>
          </a:p>
        </p:txBody>
      </p:sp>
      <p:sp>
        <p:nvSpPr>
          <p:cNvPr id="28" name="矩形标注 27"/>
          <p:cNvSpPr/>
          <p:nvPr/>
        </p:nvSpPr>
        <p:spPr>
          <a:xfrm>
            <a:off x="7605645" y="4948238"/>
            <a:ext cx="1114174" cy="590308"/>
          </a:xfrm>
          <a:prstGeom prst="wedgeRectCallout">
            <a:avLst>
              <a:gd name="adj1" fmla="val 59159"/>
              <a:gd name="adj2" fmla="val 95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虚</a:t>
            </a:r>
            <a:r>
              <a:rPr lang="zh-CN" altLang="en-US" dirty="0" smtClean="0"/>
              <a:t>车道线</a:t>
            </a:r>
            <a:endParaRPr lang="zh-CN" altLang="en-US" dirty="0"/>
          </a:p>
        </p:txBody>
      </p:sp>
      <p:sp>
        <p:nvSpPr>
          <p:cNvPr id="29" name="矩形标注 28"/>
          <p:cNvSpPr/>
          <p:nvPr/>
        </p:nvSpPr>
        <p:spPr>
          <a:xfrm>
            <a:off x="1834997" y="4802407"/>
            <a:ext cx="1353366" cy="590308"/>
          </a:xfrm>
          <a:prstGeom prst="wedgeRectCallout">
            <a:avLst>
              <a:gd name="adj1" fmla="val 59159"/>
              <a:gd name="adj2" fmla="val 95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导向车道线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634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7467" t="29920"/>
          <a:stretch/>
        </p:blipFill>
        <p:spPr>
          <a:xfrm>
            <a:off x="7720314" y="973285"/>
            <a:ext cx="3916673" cy="27809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004" y="1979330"/>
            <a:ext cx="2047875" cy="1533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6756" y="637619"/>
            <a:ext cx="382430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B0F0"/>
                </a:solidFill>
              </a:rPr>
              <a:t>导向箭头</a:t>
            </a:r>
            <a:endParaRPr lang="en-US" altLang="zh-CN" sz="4000" dirty="0" smtClean="0">
              <a:solidFill>
                <a:srgbClr val="00B0F0"/>
              </a:solidFill>
            </a:endParaRPr>
          </a:p>
          <a:p>
            <a:r>
              <a:rPr lang="zh-CN" altLang="en-US" dirty="0" smtClean="0"/>
              <a:t>分为</a:t>
            </a:r>
            <a:r>
              <a:rPr lang="zh-CN" altLang="en-US" dirty="0"/>
              <a:t>直</a:t>
            </a:r>
            <a:r>
              <a:rPr lang="zh-CN" altLang="en-US" dirty="0" smtClean="0"/>
              <a:t>行，左转，右转，直行或左转，直行或右转，掉头，直行或掉头，左转或掉头，左转或右转</a:t>
            </a:r>
            <a:endParaRPr lang="en-US" altLang="zh-CN" dirty="0" smtClean="0"/>
          </a:p>
          <a:p>
            <a:r>
              <a:rPr lang="zh-CN" altLang="en-US" dirty="0" smtClean="0"/>
              <a:t>标注</a:t>
            </a:r>
            <a:r>
              <a:rPr lang="zh-CN" altLang="en-US" dirty="0"/>
              <a:t>原则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、尽量一个框标全，太远的地方特征实在不明显可以不标注。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dirty="0" smtClean="0"/>
              <a:t>对于</a:t>
            </a:r>
            <a:r>
              <a:rPr lang="zh-CN" altLang="en-US" dirty="0"/>
              <a:t>异形</a:t>
            </a:r>
            <a:r>
              <a:rPr lang="zh-CN" altLang="en-US" dirty="0" smtClean="0"/>
              <a:t>角度</a:t>
            </a:r>
            <a:r>
              <a:rPr lang="zh-CN" altLang="en-US" dirty="0"/>
              <a:t>扭曲的标线</a:t>
            </a:r>
            <a:r>
              <a:rPr lang="zh-CN" altLang="en-US" dirty="0" smtClean="0"/>
              <a:t>，可用两个或三个框标注，框之间应有大量重叠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088284" y="2441291"/>
            <a:ext cx="692803" cy="69544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标注 7"/>
          <p:cNvSpPr/>
          <p:nvPr/>
        </p:nvSpPr>
        <p:spPr>
          <a:xfrm>
            <a:off x="5320511" y="1158042"/>
            <a:ext cx="1460576" cy="590308"/>
          </a:xfrm>
          <a:prstGeom prst="wedgeRectCallout">
            <a:avLst>
              <a:gd name="adj1" fmla="val 32268"/>
              <a:gd name="adj2" fmla="val 164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直</a:t>
            </a:r>
            <a:r>
              <a:rPr lang="zh-CN" altLang="en-US" dirty="0" smtClean="0"/>
              <a:t>行或左转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49" y="4514908"/>
            <a:ext cx="904875" cy="1628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663" y="4561206"/>
            <a:ext cx="1304925" cy="15906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718" y="4524434"/>
            <a:ext cx="1076325" cy="16097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7530" y="4524432"/>
            <a:ext cx="1000125" cy="16097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3802" y="4513580"/>
            <a:ext cx="1381125" cy="16859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56028" y="4519608"/>
            <a:ext cx="933450" cy="16287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2732" y="4536600"/>
            <a:ext cx="1390650" cy="16287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6290" y="4479318"/>
            <a:ext cx="1447800" cy="16383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86216" y="4481289"/>
            <a:ext cx="165735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1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4345" t="45192" r="6708"/>
          <a:stretch/>
        </p:blipFill>
        <p:spPr>
          <a:xfrm>
            <a:off x="605546" y="3518333"/>
            <a:ext cx="4606724" cy="32739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270" y="3518333"/>
            <a:ext cx="3142882" cy="19175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4650" y="4504872"/>
            <a:ext cx="3461942" cy="212900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96756" y="637619"/>
            <a:ext cx="382430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B0F0"/>
                </a:solidFill>
              </a:rPr>
              <a:t>车道速度标记</a:t>
            </a:r>
            <a:endParaRPr lang="en-US" altLang="zh-CN" sz="4000" dirty="0" smtClean="0">
              <a:solidFill>
                <a:srgbClr val="00B0F0"/>
              </a:solidFill>
            </a:endParaRPr>
          </a:p>
          <a:p>
            <a:r>
              <a:rPr lang="zh-CN" altLang="en-US" dirty="0" smtClean="0"/>
              <a:t>分为</a:t>
            </a:r>
            <a:r>
              <a:rPr lang="en-US" altLang="zh-CN" dirty="0" smtClean="0"/>
              <a:t>40,50,60,80,90,100,120</a:t>
            </a:r>
          </a:p>
          <a:p>
            <a:r>
              <a:rPr lang="zh-CN" altLang="en-US" dirty="0" smtClean="0"/>
              <a:t>标注</a:t>
            </a:r>
            <a:r>
              <a:rPr lang="zh-CN" altLang="en-US" dirty="0"/>
              <a:t>原则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、尽量一个框标全，太远的地方特征实在不明显可以不标注。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dirty="0" smtClean="0"/>
              <a:t>对于</a:t>
            </a:r>
            <a:r>
              <a:rPr lang="zh-CN" altLang="en-US" dirty="0"/>
              <a:t>异形</a:t>
            </a:r>
            <a:r>
              <a:rPr lang="zh-CN" altLang="en-US" dirty="0" smtClean="0"/>
              <a:t>角度</a:t>
            </a:r>
            <a:r>
              <a:rPr lang="zh-CN" altLang="en-US" dirty="0"/>
              <a:t>扭曲的标线</a:t>
            </a:r>
            <a:r>
              <a:rPr lang="zh-CN" altLang="en-US" dirty="0" smtClean="0"/>
              <a:t>，可用两个或三个框标注，框之间应有大量重叠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812" y="306427"/>
            <a:ext cx="4558893" cy="29780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803295" y="1795461"/>
            <a:ext cx="1139358" cy="565774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106165" y="2078348"/>
            <a:ext cx="1139358" cy="565774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241793" y="2285306"/>
            <a:ext cx="1742912" cy="90930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8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9209" t="39101" r="20946" b="6452"/>
          <a:stretch/>
        </p:blipFill>
        <p:spPr>
          <a:xfrm>
            <a:off x="5903085" y="3391382"/>
            <a:ext cx="5636871" cy="32756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6756" y="637619"/>
            <a:ext cx="38243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0B0F0"/>
                </a:solidFill>
              </a:rPr>
              <a:t>禁</a:t>
            </a:r>
            <a:r>
              <a:rPr lang="zh-CN" altLang="en-US" sz="4000" dirty="0" smtClean="0">
                <a:solidFill>
                  <a:srgbClr val="00B0F0"/>
                </a:solidFill>
              </a:rPr>
              <a:t>停标线</a:t>
            </a:r>
            <a:endParaRPr lang="en-US" altLang="zh-CN" sz="4000" dirty="0" smtClean="0">
              <a:solidFill>
                <a:srgbClr val="00B0F0"/>
              </a:solidFill>
            </a:endParaRPr>
          </a:p>
          <a:p>
            <a:r>
              <a:rPr lang="zh-CN" altLang="en-US" dirty="0" smtClean="0"/>
              <a:t>分为路边禁停线和网状线</a:t>
            </a:r>
            <a:endParaRPr lang="en-US" altLang="zh-CN" dirty="0" smtClean="0"/>
          </a:p>
          <a:p>
            <a:r>
              <a:rPr lang="zh-CN" altLang="en-US" dirty="0" smtClean="0"/>
              <a:t>标注</a:t>
            </a:r>
            <a:r>
              <a:rPr lang="zh-CN" altLang="en-US" dirty="0"/>
              <a:t>原则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、网状线尽量一个框标全，若使用多个框，应尽量减少框的个数。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 smtClean="0"/>
              <a:t>、路边禁停线，用多个小框堆叠，远处特征不明显的地方可以不标注。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066" y="3391382"/>
            <a:ext cx="3781425" cy="327563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49419" y="4170049"/>
            <a:ext cx="228505" cy="2399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01819" y="4322449"/>
            <a:ext cx="228505" cy="2399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854219" y="4474849"/>
            <a:ext cx="228505" cy="2399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006619" y="4627249"/>
            <a:ext cx="228505" cy="2399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076937" y="4821639"/>
            <a:ext cx="228505" cy="2399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229337" y="4974039"/>
            <a:ext cx="228505" cy="2399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305443" y="5061545"/>
            <a:ext cx="304800" cy="30480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457843" y="5213945"/>
            <a:ext cx="304800" cy="30480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10243" y="5366345"/>
            <a:ext cx="304800" cy="30480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762643" y="5518745"/>
            <a:ext cx="304800" cy="30480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762643" y="5625630"/>
            <a:ext cx="457200" cy="35031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915043" y="5778030"/>
            <a:ext cx="541210" cy="43757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090592" y="6082830"/>
            <a:ext cx="541210" cy="43757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165" y="70758"/>
            <a:ext cx="4665220" cy="324846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6911391" y="1292139"/>
            <a:ext cx="3170157" cy="1867751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65803" y="1487551"/>
            <a:ext cx="1053296" cy="1058879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0938075" y="1620456"/>
            <a:ext cx="590309" cy="53243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794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756" y="637619"/>
            <a:ext cx="38243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B0F0"/>
                </a:solidFill>
              </a:rPr>
              <a:t>专用车道线</a:t>
            </a:r>
            <a:endParaRPr lang="en-US" altLang="zh-CN" sz="4000" dirty="0" smtClean="0">
              <a:solidFill>
                <a:srgbClr val="00B0F0"/>
              </a:solidFill>
            </a:endParaRPr>
          </a:p>
          <a:p>
            <a:r>
              <a:rPr lang="zh-CN" altLang="en-US" dirty="0" smtClean="0"/>
              <a:t>主要分为</a:t>
            </a:r>
            <a:r>
              <a:rPr lang="en-US" altLang="zh-CN" dirty="0" smtClean="0"/>
              <a:t>BRT</a:t>
            </a:r>
            <a:r>
              <a:rPr lang="zh-CN" altLang="en-US" dirty="0" smtClean="0"/>
              <a:t>车道和公交专用车道</a:t>
            </a:r>
            <a:endParaRPr lang="en-US" altLang="zh-CN" dirty="0" smtClean="0"/>
          </a:p>
          <a:p>
            <a:r>
              <a:rPr lang="zh-CN" altLang="en-US" dirty="0" smtClean="0"/>
              <a:t>标注</a:t>
            </a:r>
            <a:r>
              <a:rPr lang="zh-CN" altLang="en-US" dirty="0"/>
              <a:t>原则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、尽量一个框标全，若使用多个框，应尽量减少框的个数。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850" y="637619"/>
            <a:ext cx="3705225" cy="28289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657863" y="1803992"/>
            <a:ext cx="844952" cy="1649059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33" y="3128555"/>
            <a:ext cx="5454571" cy="35841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86432" y="4096109"/>
            <a:ext cx="1854074" cy="1649059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86432" y="4491577"/>
            <a:ext cx="4461272" cy="222114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259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756" y="637619"/>
            <a:ext cx="38243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B0F0"/>
                </a:solidFill>
              </a:rPr>
              <a:t>导流线</a:t>
            </a:r>
            <a:endParaRPr lang="en-US" altLang="zh-CN" sz="4000" dirty="0" smtClean="0">
              <a:solidFill>
                <a:srgbClr val="00B0F0"/>
              </a:solidFill>
            </a:endParaRPr>
          </a:p>
          <a:p>
            <a:r>
              <a:rPr lang="zh-CN" altLang="en-US" dirty="0" smtClean="0"/>
              <a:t>不做分类</a:t>
            </a:r>
            <a:endParaRPr lang="en-US" altLang="zh-CN" dirty="0" smtClean="0"/>
          </a:p>
          <a:p>
            <a:r>
              <a:rPr lang="zh-CN" altLang="en-US" dirty="0" smtClean="0"/>
              <a:t>标注原则：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、尽量一个框标全，若使用多个框，应尽量减少框的个数。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远处特征不明显的地方可以不</a:t>
            </a:r>
            <a:r>
              <a:rPr lang="zh-CN" altLang="en-US" dirty="0" smtClean="0"/>
              <a:t>标注。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529" y="365190"/>
            <a:ext cx="4703855" cy="324611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819" y="3363410"/>
            <a:ext cx="3277794" cy="3267583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909822" y="3611301"/>
            <a:ext cx="2257063" cy="280011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12911" y="1626251"/>
            <a:ext cx="787079" cy="125584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09" y="3744650"/>
            <a:ext cx="4600575" cy="30670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358850" y="1825578"/>
            <a:ext cx="787079" cy="125584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52389" y="2153865"/>
            <a:ext cx="787079" cy="125584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996790" y="2355456"/>
            <a:ext cx="2198594" cy="125584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259553" y="4259488"/>
            <a:ext cx="1886376" cy="203714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279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96756" y="637619"/>
            <a:ext cx="382430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rgbClr val="00B0F0"/>
                </a:solidFill>
              </a:rPr>
              <a:t>禁越线</a:t>
            </a:r>
            <a:endParaRPr lang="en-US" altLang="zh-CN" sz="4000" dirty="0" smtClean="0">
              <a:solidFill>
                <a:srgbClr val="00B0F0"/>
              </a:solidFill>
            </a:endParaRPr>
          </a:p>
          <a:p>
            <a:r>
              <a:rPr lang="zh-CN" altLang="en-US" dirty="0" smtClean="0"/>
              <a:t>不做分类</a:t>
            </a:r>
            <a:endParaRPr lang="en-US" altLang="zh-CN" dirty="0" smtClean="0"/>
          </a:p>
          <a:p>
            <a:r>
              <a:rPr lang="zh-CN" altLang="en-US" dirty="0" smtClean="0"/>
              <a:t>标注原则：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、尽量一个框标全，若使用多个框，应保证框之间有部分重叠。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/>
              <a:t>远处特征不明显的地方可以不</a:t>
            </a:r>
            <a:r>
              <a:rPr lang="zh-CN" altLang="en-US" dirty="0" smtClean="0"/>
              <a:t>标注。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43" y="169139"/>
            <a:ext cx="4724808" cy="31875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99" y="3333259"/>
            <a:ext cx="4939616" cy="32677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643" y="3529174"/>
            <a:ext cx="4207192" cy="319746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766613" y="1145893"/>
            <a:ext cx="486138" cy="787079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720314" y="1857736"/>
            <a:ext cx="1012990" cy="1475523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863524" y="4677767"/>
            <a:ext cx="418620" cy="787079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132738" y="5245847"/>
            <a:ext cx="418620" cy="37945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430029" y="5486103"/>
            <a:ext cx="418620" cy="312813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27320" y="5642509"/>
            <a:ext cx="418620" cy="2490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45386" y="5767011"/>
            <a:ext cx="418620" cy="2490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197786" y="5849961"/>
            <a:ext cx="418620" cy="2490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3475058" y="5891513"/>
            <a:ext cx="418620" cy="2490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830034" y="5964077"/>
            <a:ext cx="418620" cy="2490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206121" y="6062907"/>
            <a:ext cx="418620" cy="2490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590681" y="6161737"/>
            <a:ext cx="418620" cy="2490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975241" y="6212636"/>
            <a:ext cx="418620" cy="24900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5336710" y="6293807"/>
            <a:ext cx="418620" cy="218733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226810" y="5382852"/>
            <a:ext cx="662548" cy="37418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795755" y="5579921"/>
            <a:ext cx="662548" cy="37418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271188" y="5802441"/>
            <a:ext cx="662548" cy="37418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6746621" y="6124822"/>
            <a:ext cx="855841" cy="601818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389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2249</TotalTime>
  <Words>593</Words>
  <Application>Microsoft Office PowerPoint</Application>
  <PresentationFormat>宽屏</PresentationFormat>
  <Paragraphs>72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 ZY</dc:creator>
  <cp:lastModifiedBy>M ZY</cp:lastModifiedBy>
  <cp:revision>75</cp:revision>
  <dcterms:created xsi:type="dcterms:W3CDTF">2018-06-29T03:01:40Z</dcterms:created>
  <dcterms:modified xsi:type="dcterms:W3CDTF">2018-07-11T02:25:52Z</dcterms:modified>
</cp:coreProperties>
</file>